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3" d="100"/>
          <a:sy n="103" d="100"/>
        </p:scale>
        <p:origin x="132"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D18C2DD-7B67-4CEA-B1F7-66912B34AAC4}" type="datetimeFigureOut">
              <a:rPr lang="en-IN" smtClean="0"/>
              <a:t>05-03-2024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2488566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18C2DD-7B67-4CEA-B1F7-66912B34AAC4}" type="datetimeFigureOut">
              <a:rPr lang="en-IN" smtClean="0"/>
              <a:t>05-03-2024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291661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18C2DD-7B67-4CEA-B1F7-66912B34AAC4}" type="datetimeFigureOut">
              <a:rPr lang="en-IN" smtClean="0"/>
              <a:t>05-03-2024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116228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18C2DD-7B67-4CEA-B1F7-66912B34AAC4}" type="datetimeFigureOut">
              <a:rPr lang="en-IN" smtClean="0"/>
              <a:t>05-03-2024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311256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18C2DD-7B67-4CEA-B1F7-66912B34AAC4}" type="datetimeFigureOut">
              <a:rPr lang="en-IN" smtClean="0"/>
              <a:t>05-03-2024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44341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D18C2DD-7B67-4CEA-B1F7-66912B34AAC4}" type="datetimeFigureOut">
              <a:rPr lang="en-IN" smtClean="0"/>
              <a:t>05-03-2024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409977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D18C2DD-7B67-4CEA-B1F7-66912B34AAC4}" type="datetimeFigureOut">
              <a:rPr lang="en-IN" smtClean="0"/>
              <a:t>05-03-2024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71385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D18C2DD-7B67-4CEA-B1F7-66912B34AAC4}" type="datetimeFigureOut">
              <a:rPr lang="en-IN" smtClean="0"/>
              <a:t>05-03-2024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237024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8C2DD-7B67-4CEA-B1F7-66912B34AAC4}" type="datetimeFigureOut">
              <a:rPr lang="en-IN" smtClean="0"/>
              <a:t>05-03-2024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2439674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8C2DD-7B67-4CEA-B1F7-66912B34AAC4}" type="datetimeFigureOut">
              <a:rPr lang="en-IN" smtClean="0"/>
              <a:t>05-03-2024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184874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8C2DD-7B67-4CEA-B1F7-66912B34AAC4}" type="datetimeFigureOut">
              <a:rPr lang="en-IN" smtClean="0"/>
              <a:t>05-03-2024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11D49DB-AE40-43E2-8A47-2D2C85FD8D35}" type="slidenum">
              <a:rPr lang="en-IN" smtClean="0"/>
              <a:t>‹#›</a:t>
            </a:fld>
            <a:endParaRPr lang="en-IN"/>
          </a:p>
        </p:txBody>
      </p:sp>
    </p:spTree>
    <p:extLst>
      <p:ext uri="{BB962C8B-B14F-4D97-AF65-F5344CB8AC3E}">
        <p14:creationId xmlns:p14="http://schemas.microsoft.com/office/powerpoint/2010/main" val="302084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8C2DD-7B67-4CEA-B1F7-66912B34AAC4}" type="datetimeFigureOut">
              <a:rPr lang="en-IN" smtClean="0"/>
              <a:t>05-03-2024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D49DB-AE40-43E2-8A47-2D2C85FD8D35}" type="slidenum">
              <a:rPr lang="en-IN" smtClean="0"/>
              <a:t>‹#›</a:t>
            </a:fld>
            <a:endParaRPr lang="en-IN"/>
          </a:p>
        </p:txBody>
      </p:sp>
    </p:spTree>
    <p:extLst>
      <p:ext uri="{BB962C8B-B14F-4D97-AF65-F5344CB8AC3E}">
        <p14:creationId xmlns:p14="http://schemas.microsoft.com/office/powerpoint/2010/main" val="1873334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320841" y="1130969"/>
            <a:ext cx="6063916" cy="2197768"/>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Black" panose="020B0A04020102020204" pitchFamily="34" charset="0"/>
              </a:rPr>
              <a:t>Committed to Health &amp; Safety </a:t>
            </a:r>
          </a:p>
        </p:txBody>
      </p:sp>
      <p:pic>
        <p:nvPicPr>
          <p:cNvPr id="13" name="Picture 12"/>
          <p:cNvPicPr>
            <a:picLocks noChangeAspect="1"/>
          </p:cNvPicPr>
          <p:nvPr/>
        </p:nvPicPr>
        <p:blipFill>
          <a:blip r:embed="rId2"/>
          <a:stretch>
            <a:fillRect/>
          </a:stretch>
        </p:blipFill>
        <p:spPr>
          <a:xfrm rot="20831556">
            <a:off x="10353823" y="5679659"/>
            <a:ext cx="1340984" cy="961459"/>
          </a:xfrm>
          <a:prstGeom prst="rect">
            <a:avLst/>
          </a:prstGeom>
        </p:spPr>
      </p:pic>
      <p:pic>
        <p:nvPicPr>
          <p:cNvPr id="14" name="Picture 13"/>
          <p:cNvPicPr>
            <a:picLocks noChangeAspect="1"/>
          </p:cNvPicPr>
          <p:nvPr/>
        </p:nvPicPr>
        <p:blipFill>
          <a:blip r:embed="rId3"/>
          <a:stretch>
            <a:fillRect/>
          </a:stretch>
        </p:blipFill>
        <p:spPr>
          <a:xfrm>
            <a:off x="687151" y="5725007"/>
            <a:ext cx="1438429" cy="965953"/>
          </a:xfrm>
          <a:prstGeom prst="rect">
            <a:avLst/>
          </a:prstGeom>
        </p:spPr>
      </p:pic>
      <p:pic>
        <p:nvPicPr>
          <p:cNvPr id="15" name="Picture 14"/>
          <p:cNvPicPr>
            <a:picLocks noChangeAspect="1"/>
          </p:cNvPicPr>
          <p:nvPr/>
        </p:nvPicPr>
        <p:blipFill>
          <a:blip r:embed="rId4">
            <a:lum contrast="40000"/>
          </a:blip>
          <a:stretch>
            <a:fillRect/>
          </a:stretch>
        </p:blipFill>
        <p:spPr>
          <a:xfrm>
            <a:off x="3172438" y="5424355"/>
            <a:ext cx="900000" cy="1297287"/>
          </a:xfrm>
          <a:prstGeom prst="rect">
            <a:avLst/>
          </a:prstGeom>
        </p:spPr>
      </p:pic>
      <p:pic>
        <p:nvPicPr>
          <p:cNvPr id="16" name="Picture 15"/>
          <p:cNvPicPr>
            <a:picLocks noChangeAspect="1"/>
          </p:cNvPicPr>
          <p:nvPr/>
        </p:nvPicPr>
        <p:blipFill rotWithShape="1">
          <a:blip r:embed="rId5"/>
          <a:srcRect b="14885"/>
          <a:stretch/>
        </p:blipFill>
        <p:spPr>
          <a:xfrm>
            <a:off x="5151381" y="5193906"/>
            <a:ext cx="1674534" cy="1592813"/>
          </a:xfrm>
          <a:prstGeom prst="rect">
            <a:avLst/>
          </a:prstGeom>
        </p:spPr>
      </p:pic>
      <p:pic>
        <p:nvPicPr>
          <p:cNvPr id="17" name="Picture 16"/>
          <p:cNvPicPr>
            <a:picLocks noChangeAspect="1"/>
          </p:cNvPicPr>
          <p:nvPr/>
        </p:nvPicPr>
        <p:blipFill>
          <a:blip r:embed="rId6"/>
          <a:stretch>
            <a:fillRect/>
          </a:stretch>
        </p:blipFill>
        <p:spPr>
          <a:xfrm>
            <a:off x="7589924" y="5395118"/>
            <a:ext cx="1654572" cy="1358608"/>
          </a:xfrm>
          <a:prstGeom prst="rect">
            <a:avLst/>
          </a:prstGeom>
        </p:spPr>
      </p:pic>
      <p:pic>
        <p:nvPicPr>
          <p:cNvPr id="19" name="Picture 18"/>
          <p:cNvPicPr>
            <a:picLocks noChangeAspect="1"/>
          </p:cNvPicPr>
          <p:nvPr/>
        </p:nvPicPr>
        <p:blipFill>
          <a:blip r:embed="rId7"/>
          <a:stretch>
            <a:fillRect/>
          </a:stretch>
        </p:blipFill>
        <p:spPr>
          <a:xfrm>
            <a:off x="6288504" y="0"/>
            <a:ext cx="5815263" cy="4361447"/>
          </a:xfrm>
          <a:prstGeom prst="rect">
            <a:avLst/>
          </a:prstGeom>
          <a:ln>
            <a:noFill/>
          </a:ln>
          <a:effectLst>
            <a:softEdge rad="112500"/>
          </a:effectLst>
        </p:spPr>
      </p:pic>
      <p:sp>
        <p:nvSpPr>
          <p:cNvPr id="20" name="Rectangle 19"/>
          <p:cNvSpPr/>
          <p:nvPr/>
        </p:nvSpPr>
        <p:spPr>
          <a:xfrm>
            <a:off x="447675" y="4401736"/>
            <a:ext cx="11630025" cy="707886"/>
          </a:xfrm>
          <a:prstGeom prst="rect">
            <a:avLst/>
          </a:prstGeom>
          <a:pattFill prst="ltVert">
            <a:fgClr>
              <a:srgbClr val="00B0F0"/>
            </a:fgClr>
            <a:bgClr>
              <a:schemeClr val="bg1"/>
            </a:bgClr>
          </a:pattFill>
        </p:spPr>
        <p:txBody>
          <a:bodyPr wrap="square">
            <a:spAutoFit/>
          </a:bodyPr>
          <a:lstStyle/>
          <a:p>
            <a:r>
              <a:rPr lang="en-US" sz="2000" b="1" smtClean="0"/>
              <a:t>KMS Management considers Health, Safety and Environment as the key business concerns in today's World. </a:t>
            </a:r>
          </a:p>
          <a:p>
            <a:r>
              <a:rPr lang="en-US" sz="2000" b="1" dirty="0" smtClean="0"/>
              <a:t>The right approach by the KMS Management helps us to control risks, cut costs and get a competitive edge.</a:t>
            </a:r>
            <a:endParaRPr lang="en-IN" sz="2000" b="1"/>
          </a:p>
        </p:txBody>
      </p:sp>
    </p:spTree>
    <p:extLst>
      <p:ext uri="{BB962C8B-B14F-4D97-AF65-F5344CB8AC3E}">
        <p14:creationId xmlns:p14="http://schemas.microsoft.com/office/powerpoint/2010/main" val="2677406504"/>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96253" y="1524000"/>
            <a:ext cx="5606715" cy="2053389"/>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en-US" dirty="0" smtClean="0">
                <a:solidFill>
                  <a:schemeClr val="tx1"/>
                </a:solidFill>
                <a:latin typeface="Arial Black" panose="020B0A04020102020204" pitchFamily="34" charset="0"/>
              </a:rPr>
              <a:t>Committed to Worker Welfare</a:t>
            </a:r>
          </a:p>
          <a:p>
            <a:pPr algn="ctr"/>
            <a:endParaRPr lang="en-US" dirty="0" smtClean="0">
              <a:solidFill>
                <a:schemeClr val="tx1"/>
              </a:solidFill>
              <a:latin typeface="Arial Black" panose="020B0A04020102020204" pitchFamily="34" charset="0"/>
            </a:endParaRPr>
          </a:p>
        </p:txBody>
      </p:sp>
      <p:pic>
        <p:nvPicPr>
          <p:cNvPr id="11" name="Picture 10"/>
          <p:cNvPicPr>
            <a:picLocks noChangeAspect="1"/>
          </p:cNvPicPr>
          <p:nvPr/>
        </p:nvPicPr>
        <p:blipFill>
          <a:blip r:embed="rId2"/>
          <a:stretch>
            <a:fillRect/>
          </a:stretch>
        </p:blipFill>
        <p:spPr>
          <a:xfrm rot="20831556">
            <a:off x="10353823" y="5679659"/>
            <a:ext cx="1340984" cy="961459"/>
          </a:xfrm>
          <a:prstGeom prst="rect">
            <a:avLst/>
          </a:prstGeom>
        </p:spPr>
      </p:pic>
      <p:pic>
        <p:nvPicPr>
          <p:cNvPr id="12" name="Picture 11"/>
          <p:cNvPicPr>
            <a:picLocks noChangeAspect="1"/>
          </p:cNvPicPr>
          <p:nvPr/>
        </p:nvPicPr>
        <p:blipFill>
          <a:blip r:embed="rId3"/>
          <a:stretch>
            <a:fillRect/>
          </a:stretch>
        </p:blipFill>
        <p:spPr>
          <a:xfrm>
            <a:off x="687151" y="5725007"/>
            <a:ext cx="1438429" cy="965953"/>
          </a:xfrm>
          <a:prstGeom prst="rect">
            <a:avLst/>
          </a:prstGeom>
        </p:spPr>
      </p:pic>
      <p:pic>
        <p:nvPicPr>
          <p:cNvPr id="13" name="Picture 12"/>
          <p:cNvPicPr>
            <a:picLocks noChangeAspect="1"/>
          </p:cNvPicPr>
          <p:nvPr/>
        </p:nvPicPr>
        <p:blipFill>
          <a:blip r:embed="rId4">
            <a:lum contrast="40000"/>
          </a:blip>
          <a:stretch>
            <a:fillRect/>
          </a:stretch>
        </p:blipFill>
        <p:spPr>
          <a:xfrm>
            <a:off x="3172438" y="5424355"/>
            <a:ext cx="900000" cy="1297287"/>
          </a:xfrm>
          <a:prstGeom prst="rect">
            <a:avLst/>
          </a:prstGeom>
        </p:spPr>
      </p:pic>
      <p:pic>
        <p:nvPicPr>
          <p:cNvPr id="14" name="Picture 13"/>
          <p:cNvPicPr>
            <a:picLocks noChangeAspect="1"/>
          </p:cNvPicPr>
          <p:nvPr/>
        </p:nvPicPr>
        <p:blipFill rotWithShape="1">
          <a:blip r:embed="rId5"/>
          <a:srcRect b="14885"/>
          <a:stretch/>
        </p:blipFill>
        <p:spPr>
          <a:xfrm>
            <a:off x="5151381" y="5193906"/>
            <a:ext cx="1674534" cy="1592813"/>
          </a:xfrm>
          <a:prstGeom prst="rect">
            <a:avLst/>
          </a:prstGeom>
        </p:spPr>
      </p:pic>
      <p:pic>
        <p:nvPicPr>
          <p:cNvPr id="15" name="Picture 14"/>
          <p:cNvPicPr>
            <a:picLocks noChangeAspect="1"/>
          </p:cNvPicPr>
          <p:nvPr/>
        </p:nvPicPr>
        <p:blipFill>
          <a:blip r:embed="rId6"/>
          <a:stretch>
            <a:fillRect/>
          </a:stretch>
        </p:blipFill>
        <p:spPr>
          <a:xfrm>
            <a:off x="7589924" y="5395118"/>
            <a:ext cx="1654572" cy="1358608"/>
          </a:xfrm>
          <a:prstGeom prst="rect">
            <a:avLst/>
          </a:prstGeom>
        </p:spPr>
      </p:pic>
      <p:pic>
        <p:nvPicPr>
          <p:cNvPr id="17" name="Picture 16"/>
          <p:cNvPicPr>
            <a:picLocks noChangeAspect="1"/>
          </p:cNvPicPr>
          <p:nvPr/>
        </p:nvPicPr>
        <p:blipFill>
          <a:blip r:embed="rId7"/>
          <a:stretch>
            <a:fillRect/>
          </a:stretch>
        </p:blipFill>
        <p:spPr>
          <a:xfrm>
            <a:off x="6391795" y="16042"/>
            <a:ext cx="5776142" cy="4700337"/>
          </a:xfrm>
          <a:prstGeom prst="rect">
            <a:avLst/>
          </a:prstGeom>
          <a:ln>
            <a:noFill/>
          </a:ln>
          <a:effectLst>
            <a:softEdge rad="112500"/>
          </a:effectLst>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Lst>
          </a:blip>
          <a:srcRect t="5456" b="30143"/>
          <a:stretch/>
        </p:blipFill>
        <p:spPr>
          <a:xfrm>
            <a:off x="0" y="2509933"/>
            <a:ext cx="6428792" cy="2752531"/>
          </a:xfrm>
          <a:prstGeom prst="rect">
            <a:avLst/>
          </a:prstGeom>
          <a:ln>
            <a:noFill/>
          </a:ln>
          <a:effectLst>
            <a:softEdge rad="112500"/>
          </a:effectLst>
        </p:spPr>
      </p:pic>
    </p:spTree>
    <p:extLst>
      <p:ext uri="{BB962C8B-B14F-4D97-AF65-F5344CB8AC3E}">
        <p14:creationId xmlns:p14="http://schemas.microsoft.com/office/powerpoint/2010/main" val="4021137387"/>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280737" y="1523999"/>
            <a:ext cx="5598694" cy="2053389"/>
          </a:xfrm>
          <a:prstGeom prst="flowChartPunchedTa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en-US" dirty="0" smtClean="0">
                <a:solidFill>
                  <a:schemeClr val="tx1"/>
                </a:solidFill>
                <a:latin typeface="Arial Black" panose="020B0A04020102020204" pitchFamily="34" charset="0"/>
              </a:rPr>
              <a:t>Committed to Customer Safety Satisfaction </a:t>
            </a:r>
            <a:endParaRPr lang="en-IN" dirty="0" smtClean="0">
              <a:solidFill>
                <a:schemeClr val="tx1"/>
              </a:solidFill>
              <a:latin typeface="Arial Black" panose="020B0A04020102020204" pitchFamily="34" charset="0"/>
            </a:endParaRPr>
          </a:p>
        </p:txBody>
      </p:sp>
      <p:pic>
        <p:nvPicPr>
          <p:cNvPr id="5" name="Picture 4"/>
          <p:cNvPicPr>
            <a:picLocks noChangeAspect="1"/>
          </p:cNvPicPr>
          <p:nvPr/>
        </p:nvPicPr>
        <p:blipFill>
          <a:blip r:embed="rId2"/>
          <a:stretch>
            <a:fillRect/>
          </a:stretch>
        </p:blipFill>
        <p:spPr>
          <a:xfrm rot="20831556">
            <a:off x="10353823" y="5679659"/>
            <a:ext cx="1340984" cy="961459"/>
          </a:xfrm>
          <a:prstGeom prst="rect">
            <a:avLst/>
          </a:prstGeom>
        </p:spPr>
      </p:pic>
      <p:pic>
        <p:nvPicPr>
          <p:cNvPr id="7" name="Picture 6"/>
          <p:cNvPicPr>
            <a:picLocks noChangeAspect="1"/>
          </p:cNvPicPr>
          <p:nvPr/>
        </p:nvPicPr>
        <p:blipFill>
          <a:blip r:embed="rId3"/>
          <a:stretch>
            <a:fillRect/>
          </a:stretch>
        </p:blipFill>
        <p:spPr>
          <a:xfrm>
            <a:off x="687151" y="5725007"/>
            <a:ext cx="1438429" cy="965953"/>
          </a:xfrm>
          <a:prstGeom prst="rect">
            <a:avLst/>
          </a:prstGeom>
        </p:spPr>
      </p:pic>
      <p:pic>
        <p:nvPicPr>
          <p:cNvPr id="8" name="Picture 7"/>
          <p:cNvPicPr>
            <a:picLocks noChangeAspect="1"/>
          </p:cNvPicPr>
          <p:nvPr/>
        </p:nvPicPr>
        <p:blipFill>
          <a:blip r:embed="rId4">
            <a:lum contrast="40000"/>
          </a:blip>
          <a:stretch>
            <a:fillRect/>
          </a:stretch>
        </p:blipFill>
        <p:spPr>
          <a:xfrm>
            <a:off x="3172438" y="5424355"/>
            <a:ext cx="900000" cy="1297287"/>
          </a:xfrm>
          <a:prstGeom prst="rect">
            <a:avLst/>
          </a:prstGeom>
        </p:spPr>
      </p:pic>
      <p:pic>
        <p:nvPicPr>
          <p:cNvPr id="9" name="Picture 8"/>
          <p:cNvPicPr>
            <a:picLocks noChangeAspect="1"/>
          </p:cNvPicPr>
          <p:nvPr/>
        </p:nvPicPr>
        <p:blipFill rotWithShape="1">
          <a:blip r:embed="rId5"/>
          <a:srcRect b="14885"/>
          <a:stretch/>
        </p:blipFill>
        <p:spPr>
          <a:xfrm>
            <a:off x="5151381" y="5193906"/>
            <a:ext cx="1674534" cy="1592813"/>
          </a:xfrm>
          <a:prstGeom prst="rect">
            <a:avLst/>
          </a:prstGeom>
        </p:spPr>
      </p:pic>
      <p:pic>
        <p:nvPicPr>
          <p:cNvPr id="10" name="Picture 9"/>
          <p:cNvPicPr>
            <a:picLocks noChangeAspect="1"/>
          </p:cNvPicPr>
          <p:nvPr/>
        </p:nvPicPr>
        <p:blipFill>
          <a:blip r:embed="rId6"/>
          <a:stretch>
            <a:fillRect/>
          </a:stretch>
        </p:blipFill>
        <p:spPr>
          <a:xfrm>
            <a:off x="7589924" y="5395118"/>
            <a:ext cx="1654572" cy="1358608"/>
          </a:xfrm>
          <a:prstGeom prst="rect">
            <a:avLst/>
          </a:prstGeom>
        </p:spPr>
      </p:pic>
      <p:pic>
        <p:nvPicPr>
          <p:cNvPr id="3" name="Picture 2"/>
          <p:cNvPicPr>
            <a:picLocks noChangeAspect="1"/>
          </p:cNvPicPr>
          <p:nvPr/>
        </p:nvPicPr>
        <p:blipFill>
          <a:blip r:embed="rId7"/>
          <a:stretch>
            <a:fillRect/>
          </a:stretch>
        </p:blipFill>
        <p:spPr>
          <a:xfrm>
            <a:off x="6087980" y="153864"/>
            <a:ext cx="5614736" cy="5075862"/>
          </a:xfrm>
          <a:prstGeom prst="rect">
            <a:avLst/>
          </a:prstGeom>
        </p:spPr>
      </p:pic>
    </p:spTree>
    <p:extLst>
      <p:ext uri="{BB962C8B-B14F-4D97-AF65-F5344CB8AC3E}">
        <p14:creationId xmlns:p14="http://schemas.microsoft.com/office/powerpoint/2010/main" val="580697583"/>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inus 4"/>
          <p:cNvSpPr/>
          <p:nvPr/>
        </p:nvSpPr>
        <p:spPr>
          <a:xfrm>
            <a:off x="3920983" y="-489286"/>
            <a:ext cx="212477" cy="2224780"/>
          </a:xfrm>
          <a:prstGeom prst="mathMin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4094860" y="417158"/>
            <a:ext cx="4842031" cy="369332"/>
          </a:xfrm>
          <a:prstGeom prst="rect">
            <a:avLst/>
          </a:prstGeom>
        </p:spPr>
        <p:txBody>
          <a:bodyPr wrap="none">
            <a:spAutoFit/>
          </a:bodyPr>
          <a:lstStyle/>
          <a:p>
            <a:r>
              <a:rPr lang="en-IN" u="sng" dirty="0"/>
              <a:t>HEALTH SAFETY &amp; ENVIRONMENT MANAGEMENT</a:t>
            </a:r>
          </a:p>
        </p:txBody>
      </p:sp>
      <p:sp>
        <p:nvSpPr>
          <p:cNvPr id="6" name="Rectangle 5"/>
          <p:cNvSpPr/>
          <p:nvPr/>
        </p:nvSpPr>
        <p:spPr>
          <a:xfrm>
            <a:off x="3999722" y="1068269"/>
            <a:ext cx="7794171" cy="1200329"/>
          </a:xfrm>
          <a:prstGeom prst="rect">
            <a:avLst/>
          </a:prstGeom>
        </p:spPr>
        <p:txBody>
          <a:bodyPr wrap="square">
            <a:spAutoFit/>
          </a:bodyPr>
          <a:lstStyle/>
          <a:p>
            <a:r>
              <a:rPr lang="en-US" dirty="0"/>
              <a:t>By taking a methodical approach, our Safety Management Team was able to help the business comply with all regulations, make sure that all of our subcontractors' </a:t>
            </a:r>
            <a:r>
              <a:rPr lang="en-US" dirty="0" smtClean="0"/>
              <a:t>&amp; employees </a:t>
            </a:r>
            <a:r>
              <a:rPr lang="en-US" dirty="0"/>
              <a:t>understood their responsibilities regarding everyone's health and safety, and help create a safe and positive work environment.</a:t>
            </a:r>
            <a:endParaRPr lang="en-IN"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18214" r="1666" b="27908"/>
          <a:stretch/>
        </p:blipFill>
        <p:spPr>
          <a:xfrm>
            <a:off x="-1" y="0"/>
            <a:ext cx="3704253" cy="4226767"/>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rot="20458677">
            <a:off x="2439360" y="3163075"/>
            <a:ext cx="3767655" cy="1835055"/>
          </a:xfrm>
          <a:prstGeom prst="rect">
            <a:avLst/>
          </a:prstGeom>
          <a:ln>
            <a:noFill/>
          </a:ln>
          <a:effectLst>
            <a:softEdge rad="112500"/>
          </a:effectLst>
        </p:spPr>
      </p:pic>
      <p:pic>
        <p:nvPicPr>
          <p:cNvPr id="9" name="Picture 8"/>
          <p:cNvPicPr>
            <a:picLocks noChangeAspect="1"/>
          </p:cNvPicPr>
          <p:nvPr/>
        </p:nvPicPr>
        <p:blipFill rotWithShape="1">
          <a:blip r:embed="rId6"/>
          <a:srcRect r="10998"/>
          <a:stretch/>
        </p:blipFill>
        <p:spPr>
          <a:xfrm>
            <a:off x="6410129" y="3868414"/>
            <a:ext cx="5679233" cy="2905610"/>
          </a:xfrm>
          <a:prstGeom prst="rect">
            <a:avLst/>
          </a:prstGeom>
          <a:ln>
            <a:noFill/>
          </a:ln>
          <a:effectLst>
            <a:softEdge rad="112500"/>
          </a:effectLst>
        </p:spPr>
      </p:pic>
    </p:spTree>
    <p:extLst>
      <p:ext uri="{BB962C8B-B14F-4D97-AF65-F5344CB8AC3E}">
        <p14:creationId xmlns:p14="http://schemas.microsoft.com/office/powerpoint/2010/main" val="263123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B96FDFD6-1D01-4E4D-A193-A4C5C9D16556}"/>
              </a:ext>
            </a:extLst>
          </p:cNvPr>
          <p:cNvCxnSpPr>
            <a:cxnSpLocks/>
          </p:cNvCxnSpPr>
          <p:nvPr/>
        </p:nvCxnSpPr>
        <p:spPr>
          <a:xfrm>
            <a:off x="4260510" y="1031330"/>
            <a:ext cx="3699198" cy="3160"/>
          </a:xfrm>
          <a:prstGeom prst="line">
            <a:avLst/>
          </a:prstGeom>
          <a:ln w="38100">
            <a:solidFill>
              <a:srgbClr val="002060"/>
            </a:solidFill>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 xmlns:a16="http://schemas.microsoft.com/office/drawing/2014/main" id="{0EA8BA75-FBE4-4EEA-8AE6-C2064C629CAC}"/>
              </a:ext>
            </a:extLst>
          </p:cNvPr>
          <p:cNvSpPr txBox="1"/>
          <p:nvPr/>
        </p:nvSpPr>
        <p:spPr>
          <a:xfrm>
            <a:off x="5401730" y="5685684"/>
            <a:ext cx="1388541" cy="456087"/>
          </a:xfrm>
          <a:prstGeom prst="rect">
            <a:avLst/>
          </a:prstGeom>
          <a:noFill/>
        </p:spPr>
        <p:txBody>
          <a:bodyPr wrap="square" rtlCol="0">
            <a:spAutoFit/>
          </a:bodyPr>
          <a:lstStyle/>
          <a:p>
            <a:pPr algn="ctr"/>
            <a:r>
              <a:rPr lang="en-US" sz="788" b="1" dirty="0"/>
              <a:t>Jagdish </a:t>
            </a:r>
            <a:r>
              <a:rPr lang="en-US" sz="788" b="1" dirty="0"/>
              <a:t>Khanna </a:t>
            </a:r>
          </a:p>
          <a:p>
            <a:pPr algn="ctr"/>
            <a:r>
              <a:rPr lang="en-US" sz="788" dirty="0"/>
              <a:t>Managing Director</a:t>
            </a:r>
          </a:p>
          <a:p>
            <a:pPr algn="ctr"/>
            <a:r>
              <a:rPr lang="en-US" sz="788" b="1" dirty="0"/>
              <a:t>KMS MONDIALLE PVT </a:t>
            </a:r>
            <a:r>
              <a:rPr lang="en-US" sz="788" b="1" dirty="0"/>
              <a:t>LTD</a:t>
            </a:r>
            <a:endParaRPr lang="en-US" sz="788" b="1" dirty="0"/>
          </a:p>
        </p:txBody>
      </p:sp>
      <p:sp>
        <p:nvSpPr>
          <p:cNvPr id="6" name="TextBox 5">
            <a:extLst>
              <a:ext uri="{FF2B5EF4-FFF2-40B4-BE49-F238E27FC236}">
                <a16:creationId xmlns="" xmlns:a16="http://schemas.microsoft.com/office/drawing/2014/main" id="{54DB1AC2-AB02-4E7D-A973-A515E1F417FC}"/>
              </a:ext>
            </a:extLst>
          </p:cNvPr>
          <p:cNvSpPr txBox="1"/>
          <p:nvPr/>
        </p:nvSpPr>
        <p:spPr>
          <a:xfrm>
            <a:off x="5010560" y="723511"/>
            <a:ext cx="2199099" cy="339132"/>
          </a:xfrm>
          <a:prstGeom prst="rect">
            <a:avLst/>
          </a:prstGeom>
          <a:noFill/>
        </p:spPr>
        <p:txBody>
          <a:bodyPr wrap="square" rtlCol="0">
            <a:spAutoFit/>
          </a:bodyPr>
          <a:lstStyle/>
          <a:p>
            <a:pPr algn="ctr"/>
            <a:r>
              <a:rPr lang="en-US" sz="1013" b="1" dirty="0"/>
              <a:t>KMS MONDIALLE PVT LTD</a:t>
            </a:r>
          </a:p>
          <a:p>
            <a:pPr algn="ctr"/>
            <a:r>
              <a:rPr lang="en-US" sz="591" dirty="0"/>
              <a:t>Container Seals I Maintenance &amp; Repair I Trucking </a:t>
            </a:r>
            <a:endParaRPr lang="en-IN" sz="591" dirty="0"/>
          </a:p>
        </p:txBody>
      </p:sp>
      <p:pic>
        <p:nvPicPr>
          <p:cNvPr id="7" name="Picture 2" descr="https://ci3.googleusercontent.com/mail-sig/AIorK4znnCyEFlNcT009jdumQ-xrIMD7Vqy92d-HwXfOWn-ae4JoU1Mj4Yq3AGF8EUpJbc3s1g4Rslc">
            <a:extLst>
              <a:ext uri="{FF2B5EF4-FFF2-40B4-BE49-F238E27FC236}">
                <a16:creationId xmlns="" xmlns:a16="http://schemas.microsoft.com/office/drawing/2014/main" id="{2A91EE5F-D077-4201-B997-89F4F6F1F5C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10000" contrast="40000"/>
                    </a14:imgEffect>
                  </a14:imgLayer>
                </a14:imgProps>
              </a:ext>
              <a:ext uri="{28A0092B-C50C-407E-A947-70E740481C1C}">
                <a14:useLocalDpi xmlns:a14="http://schemas.microsoft.com/office/drawing/2010/main" val="0"/>
              </a:ext>
            </a:extLst>
          </a:blip>
          <a:srcRect l="28155" t="9620" r="27013" b="33891"/>
          <a:stretch/>
        </p:blipFill>
        <p:spPr bwMode="auto">
          <a:xfrm>
            <a:off x="5748478" y="386870"/>
            <a:ext cx="723263" cy="3555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417595" y="1578995"/>
            <a:ext cx="3607218" cy="3912418"/>
          </a:xfrm>
          <a:prstGeom prst="rect">
            <a:avLst/>
          </a:prstGeom>
        </p:spPr>
        <p:txBody>
          <a:bodyPr wrap="square">
            <a:spAutoFit/>
          </a:bodyPr>
          <a:lstStyle/>
          <a:p>
            <a:pPr>
              <a:lnSpc>
                <a:spcPct val="150000"/>
              </a:lnSpc>
            </a:pPr>
            <a:r>
              <a:rPr lang="en-US" sz="788" b="1" dirty="0"/>
              <a:t>KMS MONDIALLE.Pvt.Ltd. </a:t>
            </a:r>
            <a:r>
              <a:rPr lang="en-US" sz="788" dirty="0"/>
              <a:t>i</a:t>
            </a:r>
            <a:r>
              <a:rPr lang="en-US" sz="788" dirty="0"/>
              <a:t>s committed to provide </a:t>
            </a:r>
            <a:r>
              <a:rPr lang="en-US" sz="788" dirty="0"/>
              <a:t>safe and healthy working conditions for the prevention of work-related </a:t>
            </a:r>
            <a:r>
              <a:rPr lang="en-US" sz="788" dirty="0"/>
              <a:t>injury &amp; continually improve the Health, Safety &amp; Environment system for the benefit of employees and stakeholders. </a:t>
            </a:r>
          </a:p>
          <a:p>
            <a:pPr>
              <a:lnSpc>
                <a:spcPct val="150000"/>
              </a:lnSpc>
            </a:pPr>
            <a:r>
              <a:rPr lang="en-US" sz="788" dirty="0"/>
              <a:t>In our endeavor to achieve this KMS shall: </a:t>
            </a:r>
          </a:p>
          <a:p>
            <a:pPr marL="160734" indent="-160734">
              <a:lnSpc>
                <a:spcPct val="150000"/>
              </a:lnSpc>
              <a:buFont typeface="Wingdings" panose="05000000000000000000" pitchFamily="2" charset="2"/>
              <a:buChar char="v"/>
            </a:pPr>
            <a:r>
              <a:rPr lang="en-US" sz="788" dirty="0"/>
              <a:t>Set objectives and targets In Health, Safety &amp; Environment system and practices aimed to preventive steps. </a:t>
            </a:r>
          </a:p>
          <a:p>
            <a:pPr marL="160734" indent="-160734">
              <a:lnSpc>
                <a:spcPct val="150000"/>
              </a:lnSpc>
              <a:buFont typeface="Wingdings" panose="05000000000000000000" pitchFamily="2" charset="2"/>
              <a:buChar char="v"/>
            </a:pPr>
            <a:r>
              <a:rPr lang="en-US" sz="788" dirty="0"/>
              <a:t>Provide sufficient resources in term of Finance, Information, Training &amp; Supervision for the effective implementation</a:t>
            </a:r>
            <a:r>
              <a:rPr lang="en-US" sz="788" dirty="0"/>
              <a:t> </a:t>
            </a:r>
            <a:r>
              <a:rPr lang="en-US" sz="788" dirty="0"/>
              <a:t>and communication to all levels in the organization and external </a:t>
            </a:r>
            <a:r>
              <a:rPr lang="en-US" sz="788" dirty="0"/>
              <a:t>parties through website, social media, email etc</a:t>
            </a:r>
            <a:r>
              <a:rPr lang="en-US" sz="788" dirty="0"/>
              <a:t>.</a:t>
            </a:r>
          </a:p>
          <a:p>
            <a:pPr marL="160734" indent="-160734">
              <a:lnSpc>
                <a:spcPct val="150000"/>
              </a:lnSpc>
              <a:buFont typeface="Wingdings" panose="05000000000000000000" pitchFamily="2" charset="2"/>
              <a:buChar char="v"/>
            </a:pPr>
            <a:r>
              <a:rPr lang="en-US" sz="788" dirty="0"/>
              <a:t>Recognize &amp; promote the commitment and co-operation required at all levels.</a:t>
            </a:r>
          </a:p>
          <a:p>
            <a:pPr marL="160734" indent="-160734">
              <a:lnSpc>
                <a:spcPct val="150000"/>
              </a:lnSpc>
              <a:buFont typeface="Wingdings" panose="05000000000000000000" pitchFamily="2" charset="2"/>
              <a:buChar char="v"/>
            </a:pPr>
            <a:r>
              <a:rPr lang="en-US" sz="788" dirty="0"/>
              <a:t>Comply with all the relevant legislative, regulatory and voluntary requirements. </a:t>
            </a:r>
          </a:p>
          <a:p>
            <a:pPr marL="160734" indent="-160734">
              <a:lnSpc>
                <a:spcPct val="150000"/>
              </a:lnSpc>
              <a:buFont typeface="Wingdings" panose="05000000000000000000" pitchFamily="2" charset="2"/>
              <a:buChar char="v"/>
            </a:pPr>
            <a:r>
              <a:rPr lang="en-US" sz="788" dirty="0"/>
              <a:t>Hold all the levels of management accountable for Occupational Health &amp; Safety matters in the area of responsibility. </a:t>
            </a:r>
          </a:p>
          <a:p>
            <a:pPr marL="160734" indent="-160734">
              <a:lnSpc>
                <a:spcPct val="150000"/>
              </a:lnSpc>
              <a:buFont typeface="Wingdings" panose="05000000000000000000" pitchFamily="2" charset="2"/>
              <a:buChar char="v"/>
            </a:pPr>
            <a:r>
              <a:rPr lang="en-US" sz="788" dirty="0"/>
              <a:t>Enhance customer satisfaction through creation of safe and healthy work environment.</a:t>
            </a:r>
            <a:endParaRPr lang="en-US" sz="788" dirty="0"/>
          </a:p>
          <a:p>
            <a:pPr>
              <a:lnSpc>
                <a:spcPct val="150000"/>
              </a:lnSpc>
            </a:pPr>
            <a:r>
              <a:rPr lang="en-US" sz="788" dirty="0"/>
              <a:t>This policy is based on the fundamental belief that all work related injuries and illness are avoidable. There is no task that we undertake which is so important that we cant take time to find a safe way to do it. </a:t>
            </a:r>
            <a:endParaRPr lang="en-US" sz="788" dirty="0"/>
          </a:p>
          <a:p>
            <a:pPr>
              <a:lnSpc>
                <a:spcPct val="150000"/>
              </a:lnSpc>
            </a:pPr>
            <a:r>
              <a:rPr lang="en-US" sz="788" dirty="0"/>
              <a:t>This policy will be revised whenever circumstances indicate a review is necessary.  </a:t>
            </a:r>
          </a:p>
          <a:p>
            <a:pPr marL="160734" indent="-160734">
              <a:lnSpc>
                <a:spcPct val="150000"/>
              </a:lnSpc>
              <a:buFont typeface="Wingdings" panose="05000000000000000000" pitchFamily="2" charset="2"/>
              <a:buChar char="v"/>
            </a:pPr>
            <a:endParaRPr lang="en-US" sz="788" dirty="0"/>
          </a:p>
        </p:txBody>
      </p:sp>
    </p:spTree>
    <p:extLst>
      <p:ext uri="{BB962C8B-B14F-4D97-AF65-F5344CB8AC3E}">
        <p14:creationId xmlns:p14="http://schemas.microsoft.com/office/powerpoint/2010/main" val="105021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B96FDFD6-1D01-4E4D-A193-A4C5C9D16556}"/>
              </a:ext>
            </a:extLst>
          </p:cNvPr>
          <p:cNvCxnSpPr>
            <a:cxnSpLocks/>
          </p:cNvCxnSpPr>
          <p:nvPr/>
        </p:nvCxnSpPr>
        <p:spPr>
          <a:xfrm>
            <a:off x="4255704" y="973160"/>
            <a:ext cx="3699198" cy="3160"/>
          </a:xfrm>
          <a:prstGeom prst="line">
            <a:avLst/>
          </a:prstGeom>
          <a:ln w="38100">
            <a:solidFill>
              <a:srgbClr val="002060"/>
            </a:solidFill>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 xmlns:a16="http://schemas.microsoft.com/office/drawing/2014/main" id="{54DB1AC2-AB02-4E7D-A973-A515E1F417FC}"/>
              </a:ext>
            </a:extLst>
          </p:cNvPr>
          <p:cNvSpPr txBox="1"/>
          <p:nvPr/>
        </p:nvSpPr>
        <p:spPr>
          <a:xfrm>
            <a:off x="4909466" y="593721"/>
            <a:ext cx="2391675" cy="403957"/>
          </a:xfrm>
          <a:prstGeom prst="rect">
            <a:avLst/>
          </a:prstGeom>
          <a:noFill/>
        </p:spPr>
        <p:txBody>
          <a:bodyPr wrap="square" rtlCol="0">
            <a:spAutoFit/>
          </a:bodyPr>
          <a:lstStyle/>
          <a:p>
            <a:pPr algn="ctr"/>
            <a:r>
              <a:rPr lang="en-US" sz="1350" b="1" dirty="0"/>
              <a:t>UNICON MARINE SERVICES LLP</a:t>
            </a:r>
            <a:endParaRPr lang="en-US" sz="1350" b="1" dirty="0"/>
          </a:p>
          <a:p>
            <a:pPr algn="ctr"/>
            <a:r>
              <a:rPr lang="en-US" sz="675" dirty="0"/>
              <a:t> Container Maintenance </a:t>
            </a:r>
            <a:r>
              <a:rPr lang="en-US" sz="675" dirty="0"/>
              <a:t>&amp; Repair </a:t>
            </a:r>
            <a:endParaRPr lang="en-IN" sz="675" dirty="0"/>
          </a:p>
        </p:txBody>
      </p:sp>
      <p:pic>
        <p:nvPicPr>
          <p:cNvPr id="6" name="Picture 5"/>
          <p:cNvPicPr>
            <a:picLocks noChangeAspect="1"/>
          </p:cNvPicPr>
          <p:nvPr/>
        </p:nvPicPr>
        <p:blipFill rotWithShape="1">
          <a:blip r:embed="rId2"/>
          <a:srcRect l="5886" t="17813" r="16186" b="32034"/>
          <a:stretch/>
        </p:blipFill>
        <p:spPr>
          <a:xfrm>
            <a:off x="5714945" y="110561"/>
            <a:ext cx="780716" cy="464384"/>
          </a:xfrm>
          <a:prstGeom prst="rect">
            <a:avLst/>
          </a:prstGeom>
        </p:spPr>
      </p:pic>
      <p:sp>
        <p:nvSpPr>
          <p:cNvPr id="8" name="TextBox 7">
            <a:extLst>
              <a:ext uri="{FF2B5EF4-FFF2-40B4-BE49-F238E27FC236}">
                <a16:creationId xmlns="" xmlns:a16="http://schemas.microsoft.com/office/drawing/2014/main" id="{0EA8BA75-FBE4-4EEA-8AE6-C2064C629CAC}"/>
              </a:ext>
            </a:extLst>
          </p:cNvPr>
          <p:cNvSpPr txBox="1"/>
          <p:nvPr/>
        </p:nvSpPr>
        <p:spPr>
          <a:xfrm>
            <a:off x="5243897" y="5557595"/>
            <a:ext cx="1742664" cy="473463"/>
          </a:xfrm>
          <a:prstGeom prst="rect">
            <a:avLst/>
          </a:prstGeom>
          <a:noFill/>
        </p:spPr>
        <p:txBody>
          <a:bodyPr wrap="square" rtlCol="0">
            <a:spAutoFit/>
          </a:bodyPr>
          <a:lstStyle/>
          <a:p>
            <a:pPr algn="ctr"/>
            <a:r>
              <a:rPr lang="en-US" sz="619" b="1" dirty="0"/>
              <a:t>Sunil </a:t>
            </a:r>
            <a:r>
              <a:rPr lang="en-US" sz="619" b="1" dirty="0"/>
              <a:t>Khanna </a:t>
            </a:r>
          </a:p>
          <a:p>
            <a:pPr algn="ctr"/>
            <a:r>
              <a:rPr lang="en-US" sz="619" dirty="0"/>
              <a:t>Managing Partner </a:t>
            </a:r>
            <a:endParaRPr lang="en-US" sz="619" dirty="0"/>
          </a:p>
          <a:p>
            <a:pPr algn="ctr"/>
            <a:r>
              <a:rPr lang="en-US" sz="619" b="1" dirty="0" err="1"/>
              <a:t>Unicon</a:t>
            </a:r>
            <a:r>
              <a:rPr lang="en-US" sz="619" b="1" dirty="0"/>
              <a:t> Marines Services LLP</a:t>
            </a:r>
            <a:endParaRPr lang="en-US" sz="619" b="1" dirty="0"/>
          </a:p>
          <a:p>
            <a:pPr algn="ctr"/>
            <a:endParaRPr lang="en-US" sz="619" dirty="0"/>
          </a:p>
        </p:txBody>
      </p:sp>
      <p:sp>
        <p:nvSpPr>
          <p:cNvPr id="9" name="Rectangle 8"/>
          <p:cNvSpPr/>
          <p:nvPr/>
        </p:nvSpPr>
        <p:spPr>
          <a:xfrm>
            <a:off x="4320688" y="1392637"/>
            <a:ext cx="3607218" cy="3912418"/>
          </a:xfrm>
          <a:prstGeom prst="rect">
            <a:avLst/>
          </a:prstGeom>
        </p:spPr>
        <p:txBody>
          <a:bodyPr wrap="square">
            <a:spAutoFit/>
          </a:bodyPr>
          <a:lstStyle/>
          <a:p>
            <a:pPr>
              <a:lnSpc>
                <a:spcPct val="150000"/>
              </a:lnSpc>
            </a:pPr>
            <a:r>
              <a:rPr lang="en-US" sz="788" b="1" dirty="0"/>
              <a:t>UNICON MARINE SERVICES LLP. </a:t>
            </a:r>
            <a:r>
              <a:rPr lang="en-US" sz="788" dirty="0"/>
              <a:t>i</a:t>
            </a:r>
            <a:r>
              <a:rPr lang="en-US" sz="788" dirty="0"/>
              <a:t>s committed to provide </a:t>
            </a:r>
            <a:r>
              <a:rPr lang="en-US" sz="788" dirty="0"/>
              <a:t>safe and healthy working conditions for the prevention of work-related </a:t>
            </a:r>
            <a:r>
              <a:rPr lang="en-US" sz="788" dirty="0"/>
              <a:t>injury &amp; continually improve the Health, Safety &amp; Environment system for the benefit of employees and stakeholders. </a:t>
            </a:r>
          </a:p>
          <a:p>
            <a:pPr>
              <a:lnSpc>
                <a:spcPct val="150000"/>
              </a:lnSpc>
            </a:pPr>
            <a:r>
              <a:rPr lang="en-US" sz="788" dirty="0"/>
              <a:t>In our endeavor to achieve this </a:t>
            </a:r>
            <a:r>
              <a:rPr lang="en-US" sz="788" b="1" dirty="0"/>
              <a:t>UMS</a:t>
            </a:r>
            <a:r>
              <a:rPr lang="en-US" sz="788" dirty="0"/>
              <a:t> shall: </a:t>
            </a:r>
          </a:p>
          <a:p>
            <a:pPr marL="160734" indent="-160734">
              <a:lnSpc>
                <a:spcPct val="150000"/>
              </a:lnSpc>
              <a:buFont typeface="Wingdings" panose="05000000000000000000" pitchFamily="2" charset="2"/>
              <a:buChar char="v"/>
            </a:pPr>
            <a:r>
              <a:rPr lang="en-US" sz="788" dirty="0"/>
              <a:t>Set objectives and targets In Health, Safety &amp; Environment system and practices aimed to preventive steps. </a:t>
            </a:r>
          </a:p>
          <a:p>
            <a:pPr marL="160734" indent="-160734">
              <a:lnSpc>
                <a:spcPct val="150000"/>
              </a:lnSpc>
              <a:buFont typeface="Wingdings" panose="05000000000000000000" pitchFamily="2" charset="2"/>
              <a:buChar char="v"/>
            </a:pPr>
            <a:r>
              <a:rPr lang="en-US" sz="788" dirty="0"/>
              <a:t>Provide sufficient resources in term of Finance, Information, Training &amp; Supervision for the effective implementation</a:t>
            </a:r>
            <a:r>
              <a:rPr lang="en-US" sz="788" dirty="0"/>
              <a:t> </a:t>
            </a:r>
            <a:r>
              <a:rPr lang="en-US" sz="788" dirty="0"/>
              <a:t>and communication to all levels in the organization and external parties through website, social media, email etc.</a:t>
            </a:r>
          </a:p>
          <a:p>
            <a:pPr marL="160734" indent="-160734">
              <a:lnSpc>
                <a:spcPct val="150000"/>
              </a:lnSpc>
              <a:buFont typeface="Wingdings" panose="05000000000000000000" pitchFamily="2" charset="2"/>
              <a:buChar char="v"/>
            </a:pPr>
            <a:r>
              <a:rPr lang="en-US" sz="788" dirty="0"/>
              <a:t>Recognize &amp; promote the commitment and co-operation required at all levels.</a:t>
            </a:r>
          </a:p>
          <a:p>
            <a:pPr marL="160734" indent="-160734">
              <a:lnSpc>
                <a:spcPct val="150000"/>
              </a:lnSpc>
              <a:buFont typeface="Wingdings" panose="05000000000000000000" pitchFamily="2" charset="2"/>
              <a:buChar char="v"/>
            </a:pPr>
            <a:r>
              <a:rPr lang="en-US" sz="788" dirty="0"/>
              <a:t>Comply with all the relevant legislative, regulatory and voluntary requirements. </a:t>
            </a:r>
          </a:p>
          <a:p>
            <a:pPr marL="160734" indent="-160734">
              <a:lnSpc>
                <a:spcPct val="150000"/>
              </a:lnSpc>
              <a:buFont typeface="Wingdings" panose="05000000000000000000" pitchFamily="2" charset="2"/>
              <a:buChar char="v"/>
            </a:pPr>
            <a:r>
              <a:rPr lang="en-US" sz="788" dirty="0"/>
              <a:t>Hold all the levels of management accountable for Occupational Health &amp; Safety matters in the area of responsibility. </a:t>
            </a:r>
          </a:p>
          <a:p>
            <a:pPr marL="160734" indent="-160734">
              <a:lnSpc>
                <a:spcPct val="150000"/>
              </a:lnSpc>
              <a:buFont typeface="Wingdings" panose="05000000000000000000" pitchFamily="2" charset="2"/>
              <a:buChar char="v"/>
            </a:pPr>
            <a:r>
              <a:rPr lang="en-US" sz="788" dirty="0"/>
              <a:t>Enhance customer satisfaction through creation of safe and healthy work environment.</a:t>
            </a:r>
            <a:endParaRPr lang="en-US" sz="788" dirty="0"/>
          </a:p>
          <a:p>
            <a:pPr>
              <a:lnSpc>
                <a:spcPct val="150000"/>
              </a:lnSpc>
            </a:pPr>
            <a:r>
              <a:rPr lang="en-US" sz="788" dirty="0"/>
              <a:t>This policy is based on the fundamental belief that all work related injuries and illness are avoidable. There is no task that we undertake which is so important that we cant take time to find a safe way to do it. </a:t>
            </a:r>
            <a:endParaRPr lang="en-US" sz="788" dirty="0"/>
          </a:p>
          <a:p>
            <a:pPr>
              <a:lnSpc>
                <a:spcPct val="150000"/>
              </a:lnSpc>
            </a:pPr>
            <a:r>
              <a:rPr lang="en-US" sz="788" dirty="0"/>
              <a:t>This policy will be revised whenever circumstances indicate a review is necessary.  </a:t>
            </a:r>
          </a:p>
          <a:p>
            <a:pPr marL="160734" indent="-160734">
              <a:lnSpc>
                <a:spcPct val="150000"/>
              </a:lnSpc>
              <a:buFont typeface="Wingdings" panose="05000000000000000000" pitchFamily="2" charset="2"/>
              <a:buChar char="v"/>
            </a:pPr>
            <a:endParaRPr lang="en-US" sz="788" dirty="0"/>
          </a:p>
        </p:txBody>
      </p:sp>
    </p:spTree>
    <p:extLst>
      <p:ext uri="{BB962C8B-B14F-4D97-AF65-F5344CB8AC3E}">
        <p14:creationId xmlns:p14="http://schemas.microsoft.com/office/powerpoint/2010/main" val="25202946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568</Words>
  <Application>Microsoft Office PowerPoint</Application>
  <PresentationFormat>Widescreen</PresentationFormat>
  <Paragraphs>37</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Arial Black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17</cp:revision>
  <dcterms:created xsi:type="dcterms:W3CDTF">2024-02-26T09:53:21Z</dcterms:created>
  <dcterms:modified xsi:type="dcterms:W3CDTF">2024-03-05T06:19:48Z</dcterms:modified>
</cp:coreProperties>
</file>